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8288000" cy="10287000"/>
  <p:notesSz cx="6858000" cy="9144000"/>
  <p:embeddedFontLst>
    <p:embeddedFont>
      <p:font typeface="Asangha SemiExpanded Bold" panose="020B0604020202020204" charset="-3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honburi" panose="00000500000000000000" pitchFamily="2" charset="-34"/>
      <p:regular r:id="rId17"/>
    </p:embeddedFont>
    <p:embeddedFont>
      <p:font typeface="JS Chanok" panose="020B0604020202020204" charset="-34"/>
      <p:regular r:id="rId18"/>
    </p:embeddedFont>
    <p:embeddedFont>
      <p:font typeface="Karnchang" panose="020B0604020202020204" charset="-3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242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0.sv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2.svg"/><Relationship Id="rId9" Type="http://schemas.openxmlformats.org/officeDocument/2006/relationships/image" Target="../media/image2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2.svg"/><Relationship Id="rId9" Type="http://schemas.openxmlformats.org/officeDocument/2006/relationships/image" Target="../media/image2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2.svg"/><Relationship Id="rId9" Type="http://schemas.openxmlformats.org/officeDocument/2006/relationships/image" Target="../media/image2.jpe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2.jpeg"/><Relationship Id="rId10" Type="http://schemas.openxmlformats.org/officeDocument/2006/relationships/image" Target="../media/image19.pn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svg"/><Relationship Id="rId12" Type="http://schemas.openxmlformats.org/officeDocument/2006/relationships/image" Target="../media/image6.svg"/><Relationship Id="rId17" Type="http://schemas.openxmlformats.org/officeDocument/2006/relationships/hyperlink" Target="https://url.in.th/GjAbi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5" Type="http://schemas.openxmlformats.org/officeDocument/2006/relationships/hyperlink" Target="https://forms.gle/aVufJgwJuiaNNsGx8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.jpeg"/><Relationship Id="rId4" Type="http://schemas.openxmlformats.org/officeDocument/2006/relationships/image" Target="../media/image10.svg"/><Relationship Id="rId9" Type="http://schemas.openxmlformats.org/officeDocument/2006/relationships/image" Target="../media/image14.sv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6443390" y="-1736778"/>
            <a:ext cx="5401219" cy="19161776"/>
            <a:chOff x="0" y="0"/>
            <a:chExt cx="2011883" cy="71375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1883" cy="7137509"/>
            </a:xfrm>
            <a:custGeom>
              <a:avLst/>
              <a:gdLst/>
              <a:ahLst/>
              <a:cxnLst/>
              <a:rect l="l" t="t" r="r" b="b"/>
              <a:pathLst>
                <a:path w="2011883" h="7137509">
                  <a:moveTo>
                    <a:pt x="0" y="0"/>
                  </a:moveTo>
                  <a:lnTo>
                    <a:pt x="2011883" y="0"/>
                  </a:lnTo>
                  <a:lnTo>
                    <a:pt x="2011883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1883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447790" y="1695710"/>
            <a:ext cx="6895580" cy="68955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20287" r="-30088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-880386" y="8414756"/>
            <a:ext cx="4713752" cy="1316739"/>
            <a:chOff x="0" y="0"/>
            <a:chExt cx="145485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4859" cy="406400"/>
            </a:xfrm>
            <a:custGeom>
              <a:avLst/>
              <a:gdLst/>
              <a:ahLst/>
              <a:cxnLst/>
              <a:rect l="l" t="t" r="r" b="b"/>
              <a:pathLst>
                <a:path w="1454859" h="406400">
                  <a:moveTo>
                    <a:pt x="1251659" y="0"/>
                  </a:moveTo>
                  <a:cubicBezTo>
                    <a:pt x="1363883" y="0"/>
                    <a:pt x="1454859" y="90976"/>
                    <a:pt x="1454859" y="203200"/>
                  </a:cubicBezTo>
                  <a:cubicBezTo>
                    <a:pt x="1454859" y="315424"/>
                    <a:pt x="1363883" y="406400"/>
                    <a:pt x="125165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5485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-462113">
            <a:off x="5749288" y="2985459"/>
            <a:ext cx="7013864" cy="639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7"/>
              </a:lnSpc>
            </a:pPr>
            <a:r>
              <a:rPr lang="en-US" sz="18547">
                <a:solidFill>
                  <a:srgbClr val="4169D8"/>
                </a:solidFill>
                <a:latin typeface="JS Chanok"/>
                <a:ea typeface="JS Chanok"/>
                <a:cs typeface="JS Chanok"/>
                <a:sym typeface="JS Chanok"/>
              </a:rPr>
              <a:t>FIN Café</a:t>
            </a:r>
          </a:p>
          <a:p>
            <a:pPr algn="ctr">
              <a:lnSpc>
                <a:spcPts val="16618"/>
              </a:lnSpc>
            </a:pPr>
            <a:endParaRPr lang="en-US" sz="18547">
              <a:solidFill>
                <a:srgbClr val="4169D8"/>
              </a:solidFill>
              <a:latin typeface="JS Chanok"/>
              <a:ea typeface="JS Chanok"/>
              <a:cs typeface="JS Chanok"/>
              <a:sym typeface="JS Chanok"/>
            </a:endParaRPr>
          </a:p>
          <a:p>
            <a:pPr algn="ctr">
              <a:lnSpc>
                <a:spcPts val="16618"/>
              </a:lnSpc>
            </a:pPr>
            <a:endParaRPr lang="en-US" sz="18547">
              <a:solidFill>
                <a:srgbClr val="4169D8"/>
              </a:solidFill>
              <a:latin typeface="JS Chanok"/>
              <a:ea typeface="JS Chanok"/>
              <a:cs typeface="JS Chanok"/>
              <a:sym typeface="JS Chanok"/>
            </a:endParaRPr>
          </a:p>
        </p:txBody>
      </p:sp>
      <p:sp>
        <p:nvSpPr>
          <p:cNvPr id="12" name="TextBox 12"/>
          <p:cNvSpPr txBox="1"/>
          <p:nvPr/>
        </p:nvSpPr>
        <p:spPr>
          <a:xfrm rot="-462113">
            <a:off x="6685695" y="1954696"/>
            <a:ext cx="4144240" cy="112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4599" b="1" spc="781">
                <a:solidFill>
                  <a:srgbClr val="4169D8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พรีเซนเทชั่น</a:t>
            </a:r>
          </a:p>
        </p:txBody>
      </p:sp>
      <p:sp>
        <p:nvSpPr>
          <p:cNvPr id="13" name="TextBox 13"/>
          <p:cNvSpPr txBox="1"/>
          <p:nvPr/>
        </p:nvSpPr>
        <p:spPr>
          <a:xfrm rot="-462113">
            <a:off x="5713641" y="5148710"/>
            <a:ext cx="8298446" cy="31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27999">
                <a:solidFill>
                  <a:srgbClr val="FFFFFF"/>
                </a:solidFill>
                <a:latin typeface="JS Chanok"/>
                <a:ea typeface="JS Chanok"/>
                <a:cs typeface="JS Chanok"/>
                <a:sym typeface="JS Chanok"/>
              </a:rPr>
              <a:t>ครั้งที่ 17</a:t>
            </a:r>
          </a:p>
        </p:txBody>
      </p:sp>
      <p:sp>
        <p:nvSpPr>
          <p:cNvPr id="14" name="Freeform 14"/>
          <p:cNvSpPr/>
          <p:nvPr/>
        </p:nvSpPr>
        <p:spPr>
          <a:xfrm>
            <a:off x="594009" y="8627722"/>
            <a:ext cx="814606" cy="814606"/>
          </a:xfrm>
          <a:custGeom>
            <a:avLst/>
            <a:gdLst/>
            <a:ahLst/>
            <a:cxnLst/>
            <a:rect l="l" t="t" r="r" b="b"/>
            <a:pathLst>
              <a:path w="814606" h="814606">
                <a:moveTo>
                  <a:pt x="0" y="0"/>
                </a:moveTo>
                <a:lnTo>
                  <a:pt x="814606" y="0"/>
                </a:lnTo>
                <a:lnTo>
                  <a:pt x="814606" y="814606"/>
                </a:lnTo>
                <a:lnTo>
                  <a:pt x="0" y="814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44709" y="8764222"/>
            <a:ext cx="1720388" cy="68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400" b="1">
                <a:solidFill>
                  <a:srgbClr val="4169D8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CAMT</a:t>
            </a:r>
          </a:p>
          <a:p>
            <a:pPr algn="l">
              <a:lnSpc>
                <a:spcPts val="2760"/>
              </a:lnSpc>
            </a:pPr>
            <a:r>
              <a:rPr lang="en-US" sz="2400" b="1">
                <a:solidFill>
                  <a:srgbClr val="4169D8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41805</a:t>
            </a:r>
          </a:p>
        </p:txBody>
      </p:sp>
      <p:sp>
        <p:nvSpPr>
          <p:cNvPr id="16" name="Freeform 16"/>
          <p:cNvSpPr/>
          <p:nvPr/>
        </p:nvSpPr>
        <p:spPr>
          <a:xfrm>
            <a:off x="6326855" y="7738732"/>
            <a:ext cx="1315344" cy="1315344"/>
          </a:xfrm>
          <a:custGeom>
            <a:avLst/>
            <a:gdLst/>
            <a:ahLst/>
            <a:cxnLst/>
            <a:rect l="l" t="t" r="r" b="b"/>
            <a:pathLst>
              <a:path w="1315344" h="1315344">
                <a:moveTo>
                  <a:pt x="0" y="0"/>
                </a:moveTo>
                <a:lnTo>
                  <a:pt x="1315343" y="0"/>
                </a:lnTo>
                <a:lnTo>
                  <a:pt x="1315343" y="1315343"/>
                </a:lnTo>
                <a:lnTo>
                  <a:pt x="0" y="1315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381503" y="6586256"/>
            <a:ext cx="1973926" cy="1973926"/>
          </a:xfrm>
          <a:custGeom>
            <a:avLst/>
            <a:gdLst/>
            <a:ahLst/>
            <a:cxnLst/>
            <a:rect l="l" t="t" r="r" b="b"/>
            <a:pathLst>
              <a:path w="1973926" h="1973926">
                <a:moveTo>
                  <a:pt x="0" y="0"/>
                </a:moveTo>
                <a:lnTo>
                  <a:pt x="1973927" y="0"/>
                </a:lnTo>
                <a:lnTo>
                  <a:pt x="1973927" y="1973926"/>
                </a:lnTo>
                <a:lnTo>
                  <a:pt x="0" y="19739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4840210" y="1695710"/>
            <a:ext cx="6895580" cy="689558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44177" r="-6198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333500" y="380186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510312" y="8275475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38303" y="1436661"/>
            <a:ext cx="3308111" cy="3308111"/>
          </a:xfrm>
          <a:custGeom>
            <a:avLst/>
            <a:gdLst/>
            <a:ahLst/>
            <a:cxnLst/>
            <a:rect l="l" t="t" r="r" b="b"/>
            <a:pathLst>
              <a:path w="3308111" h="3308111">
                <a:moveTo>
                  <a:pt x="0" y="0"/>
                </a:moveTo>
                <a:lnTo>
                  <a:pt x="3308110" y="0"/>
                </a:lnTo>
                <a:lnTo>
                  <a:pt x="3308110" y="3308111"/>
                </a:lnTo>
                <a:lnTo>
                  <a:pt x="0" y="33081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476546" y="7475794"/>
            <a:ext cx="5515258" cy="5515258"/>
          </a:xfrm>
          <a:custGeom>
            <a:avLst/>
            <a:gdLst/>
            <a:ahLst/>
            <a:cxnLst/>
            <a:rect l="l" t="t" r="r" b="b"/>
            <a:pathLst>
              <a:path w="5515258" h="5515258">
                <a:moveTo>
                  <a:pt x="0" y="0"/>
                </a:moveTo>
                <a:lnTo>
                  <a:pt x="5515258" y="0"/>
                </a:lnTo>
                <a:lnTo>
                  <a:pt x="5515258" y="5515257"/>
                </a:lnTo>
                <a:lnTo>
                  <a:pt x="0" y="5515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725115">
            <a:off x="12808181" y="2128467"/>
            <a:ext cx="703695" cy="2994445"/>
          </a:xfrm>
          <a:custGeom>
            <a:avLst/>
            <a:gdLst/>
            <a:ahLst/>
            <a:cxnLst/>
            <a:rect l="l" t="t" r="r" b="b"/>
            <a:pathLst>
              <a:path w="703695" h="2994445">
                <a:moveTo>
                  <a:pt x="0" y="0"/>
                </a:moveTo>
                <a:lnTo>
                  <a:pt x="703694" y="0"/>
                </a:lnTo>
                <a:lnTo>
                  <a:pt x="703694" y="2994445"/>
                </a:lnTo>
                <a:lnTo>
                  <a:pt x="0" y="29944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969569">
            <a:off x="12198401" y="1850643"/>
            <a:ext cx="460396" cy="2994445"/>
          </a:xfrm>
          <a:custGeom>
            <a:avLst/>
            <a:gdLst/>
            <a:ahLst/>
            <a:cxnLst/>
            <a:rect l="l" t="t" r="r" b="b"/>
            <a:pathLst>
              <a:path w="460396" h="2994445">
                <a:moveTo>
                  <a:pt x="0" y="0"/>
                </a:moveTo>
                <a:lnTo>
                  <a:pt x="460396" y="0"/>
                </a:lnTo>
                <a:lnTo>
                  <a:pt x="460396" y="2994445"/>
                </a:lnTo>
                <a:lnTo>
                  <a:pt x="0" y="29944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33577" y="2562225"/>
            <a:ext cx="8420846" cy="708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00"/>
              </a:lnSpc>
            </a:pPr>
            <a:r>
              <a:rPr lang="en-US" sz="30000">
                <a:solidFill>
                  <a:srgbClr val="FFFFFF"/>
                </a:solidFill>
                <a:latin typeface="JS Chanok"/>
                <a:ea typeface="JS Chanok"/>
                <a:cs typeface="JS Chanok"/>
                <a:sym typeface="JS Chanok"/>
              </a:rPr>
              <a:t>FIN Café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07098" y="1857375"/>
            <a:ext cx="3870502" cy="532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4599" b="1" spc="2125" dirty="0" err="1">
                <a:solidFill>
                  <a:srgbClr val="FFFFFF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ขอบคุณ</a:t>
            </a:r>
            <a:endParaRPr lang="en-US" sz="4599" b="1" spc="2125" dirty="0">
              <a:solidFill>
                <a:srgbClr val="FFFFFF"/>
              </a:solidFill>
              <a:latin typeface="Asangha SemiExpanded Bold"/>
              <a:ea typeface="Asangha SemiExpanded Bold"/>
              <a:cs typeface="Asangha SemiExpanded Bold"/>
              <a:sym typeface="Asangha SemiExpanded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840210" y="1695710"/>
            <a:ext cx="6895580" cy="68955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44177" r="-6198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3447790" y="1695710"/>
            <a:ext cx="6895580" cy="68955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20287" r="-3008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970649" y="8275475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99635" y="-912755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7572480" y="-433884"/>
            <a:ext cx="3143040" cy="19161776"/>
            <a:chOff x="0" y="0"/>
            <a:chExt cx="1170741" cy="71375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741" cy="7137509"/>
            </a:xfrm>
            <a:custGeom>
              <a:avLst/>
              <a:gdLst/>
              <a:ahLst/>
              <a:cxnLst/>
              <a:rect l="l" t="t" r="r" b="b"/>
              <a:pathLst>
                <a:path w="1170741" h="7137509">
                  <a:moveTo>
                    <a:pt x="0" y="0"/>
                  </a:moveTo>
                  <a:lnTo>
                    <a:pt x="1170741" y="0"/>
                  </a:lnTo>
                  <a:lnTo>
                    <a:pt x="1170741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70741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61279" y="0"/>
            <a:ext cx="2426721" cy="10287000"/>
            <a:chOff x="0" y="0"/>
            <a:chExt cx="349748" cy="1482599"/>
          </a:xfrm>
        </p:grpSpPr>
        <p:sp>
          <p:nvSpPr>
            <p:cNvPr id="7" name="Freeform 7"/>
            <p:cNvSpPr/>
            <p:nvPr/>
          </p:nvSpPr>
          <p:spPr>
            <a:xfrm rot="-5400000">
              <a:off x="-566426" y="566426"/>
              <a:ext cx="1482599" cy="349748"/>
            </a:xfrm>
            <a:custGeom>
              <a:avLst/>
              <a:gdLst/>
              <a:ahLst/>
              <a:cxnLst/>
              <a:rect l="l" t="t" r="r" b="b"/>
              <a:pathLst>
                <a:path w="1482599" h="349748">
                  <a:moveTo>
                    <a:pt x="1482599" y="0"/>
                  </a:moveTo>
                  <a:lnTo>
                    <a:pt x="1482599" y="349747"/>
                  </a:lnTo>
                  <a:lnTo>
                    <a:pt x="0" y="349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948" r="-3543" b="-100938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2426721" cy="10287000"/>
            <a:chOff x="0" y="0"/>
            <a:chExt cx="349748" cy="1482599"/>
          </a:xfrm>
        </p:grpSpPr>
        <p:sp>
          <p:nvSpPr>
            <p:cNvPr id="9" name="Freeform 9"/>
            <p:cNvSpPr/>
            <p:nvPr/>
          </p:nvSpPr>
          <p:spPr>
            <a:xfrm rot="-5400000">
              <a:off x="-566426" y="566426"/>
              <a:ext cx="1482599" cy="349748"/>
            </a:xfrm>
            <a:custGeom>
              <a:avLst/>
              <a:gdLst/>
              <a:ahLst/>
              <a:cxnLst/>
              <a:rect l="l" t="t" r="r" b="b"/>
              <a:pathLst>
                <a:path w="1482599" h="349748">
                  <a:moveTo>
                    <a:pt x="1482599" y="0"/>
                  </a:moveTo>
                  <a:lnTo>
                    <a:pt x="1482599" y="349747"/>
                  </a:lnTo>
                  <a:lnTo>
                    <a:pt x="0" y="349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948" r="-3543" b="-10093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609689" y="1724191"/>
            <a:ext cx="11999684" cy="4321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0"/>
              </a:lnSpc>
            </a:pPr>
            <a:r>
              <a:rPr lang="en-US" sz="20000">
                <a:solidFill>
                  <a:srgbClr val="4169D8"/>
                </a:solidFill>
                <a:latin typeface="JS Chanok"/>
                <a:ea typeface="JS Chanok"/>
                <a:cs typeface="JS Chanok"/>
                <a:sym typeface="JS Chanok"/>
              </a:rPr>
              <a:t>การเบิกจ่ายเงินอุดหนุนทั่วไป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250408" y="5871127"/>
            <a:ext cx="7787183" cy="1086267"/>
            <a:chOff x="0" y="0"/>
            <a:chExt cx="2913383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13383" cy="406400"/>
            </a:xfrm>
            <a:custGeom>
              <a:avLst/>
              <a:gdLst/>
              <a:ahLst/>
              <a:cxnLst/>
              <a:rect l="l" t="t" r="r" b="b"/>
              <a:pathLst>
                <a:path w="2913383" h="406400">
                  <a:moveTo>
                    <a:pt x="2710183" y="0"/>
                  </a:moveTo>
                  <a:cubicBezTo>
                    <a:pt x="2822407" y="0"/>
                    <a:pt x="2913383" y="90976"/>
                    <a:pt x="2913383" y="203200"/>
                  </a:cubicBezTo>
                  <a:cubicBezTo>
                    <a:pt x="2913383" y="315424"/>
                    <a:pt x="2822407" y="406400"/>
                    <a:pt x="27101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4169D8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91338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465934" y="6228532"/>
            <a:ext cx="7369402" cy="79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7000" b="1">
                <a:solidFill>
                  <a:srgbClr val="4169D8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ปี2568</a:t>
            </a:r>
          </a:p>
        </p:txBody>
      </p:sp>
      <p:sp>
        <p:nvSpPr>
          <p:cNvPr id="15" name="Freeform 15"/>
          <p:cNvSpPr/>
          <p:nvPr/>
        </p:nvSpPr>
        <p:spPr>
          <a:xfrm>
            <a:off x="7585142" y="-1252449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585142" y="8245303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261401" y="5276480"/>
            <a:ext cx="1745811" cy="1745811"/>
          </a:xfrm>
          <a:custGeom>
            <a:avLst/>
            <a:gdLst/>
            <a:ahLst/>
            <a:cxnLst/>
            <a:rect l="l" t="t" r="r" b="b"/>
            <a:pathLst>
              <a:path w="1745811" h="1745811">
                <a:moveTo>
                  <a:pt x="0" y="0"/>
                </a:moveTo>
                <a:lnTo>
                  <a:pt x="1745810" y="0"/>
                </a:lnTo>
                <a:lnTo>
                  <a:pt x="1745810" y="1745810"/>
                </a:lnTo>
                <a:lnTo>
                  <a:pt x="0" y="1745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890075" y="2148208"/>
            <a:ext cx="1360333" cy="1360333"/>
          </a:xfrm>
          <a:custGeom>
            <a:avLst/>
            <a:gdLst/>
            <a:ahLst/>
            <a:cxnLst/>
            <a:rect l="l" t="t" r="r" b="b"/>
            <a:pathLst>
              <a:path w="1360333" h="1360333">
                <a:moveTo>
                  <a:pt x="0" y="0"/>
                </a:moveTo>
                <a:lnTo>
                  <a:pt x="1360333" y="0"/>
                </a:lnTo>
                <a:lnTo>
                  <a:pt x="1360333" y="1360333"/>
                </a:lnTo>
                <a:lnTo>
                  <a:pt x="0" y="13603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90974" y="3668431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36382" y="-859388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7572480" y="-433884"/>
            <a:ext cx="3143040" cy="19161776"/>
            <a:chOff x="0" y="0"/>
            <a:chExt cx="1170741" cy="7137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741" cy="7137509"/>
            </a:xfrm>
            <a:custGeom>
              <a:avLst/>
              <a:gdLst/>
              <a:ahLst/>
              <a:cxnLst/>
              <a:rect l="l" t="t" r="r" b="b"/>
              <a:pathLst>
                <a:path w="1170741" h="7137509">
                  <a:moveTo>
                    <a:pt x="0" y="0"/>
                  </a:moveTo>
                  <a:lnTo>
                    <a:pt x="1170741" y="0"/>
                  </a:lnTo>
                  <a:lnTo>
                    <a:pt x="1170741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0741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36382" y="8196453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447790" y="1695710"/>
            <a:ext cx="6895580" cy="689558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7"/>
              <a:stretch>
                <a:fillRect l="-20287" r="-3008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82383" y="8196453"/>
            <a:ext cx="3746715" cy="3746715"/>
          </a:xfrm>
          <a:custGeom>
            <a:avLst/>
            <a:gdLst/>
            <a:ahLst/>
            <a:cxnLst/>
            <a:rect l="l" t="t" r="r" b="b"/>
            <a:pathLst>
              <a:path w="3746715" h="3746715">
                <a:moveTo>
                  <a:pt x="0" y="0"/>
                </a:moveTo>
                <a:lnTo>
                  <a:pt x="3746715" y="0"/>
                </a:lnTo>
                <a:lnTo>
                  <a:pt x="3746715" y="3746715"/>
                </a:lnTo>
                <a:lnTo>
                  <a:pt x="0" y="37467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7750" y="852095"/>
            <a:ext cx="1687231" cy="1687231"/>
          </a:xfrm>
          <a:custGeom>
            <a:avLst/>
            <a:gdLst/>
            <a:ahLst/>
            <a:cxnLst/>
            <a:rect l="l" t="t" r="r" b="b"/>
            <a:pathLst>
              <a:path w="1687231" h="1687231">
                <a:moveTo>
                  <a:pt x="0" y="0"/>
                </a:moveTo>
                <a:lnTo>
                  <a:pt x="1687231" y="0"/>
                </a:lnTo>
                <a:lnTo>
                  <a:pt x="1687231" y="1687230"/>
                </a:lnTo>
                <a:lnTo>
                  <a:pt x="0" y="1687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47790" y="326680"/>
            <a:ext cx="11524716" cy="209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5"/>
              </a:lnSpc>
            </a:pPr>
            <a:r>
              <a:rPr lang="en-US" sz="18356">
                <a:solidFill>
                  <a:srgbClr val="4169D8"/>
                </a:solidFill>
                <a:latin typeface="JS Chanok"/>
                <a:ea typeface="JS Chanok"/>
                <a:cs typeface="JS Chanok"/>
                <a:sym typeface="JS Chanok"/>
              </a:rPr>
              <a:t>การเบิกจ่ายแบบเดิม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06776" y="1947875"/>
            <a:ext cx="7238828" cy="506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0"/>
              </a:lnSpc>
            </a:pPr>
            <a:r>
              <a:rPr lang="en-US" sz="3036" u="sng">
                <a:solidFill>
                  <a:srgbClr val="4169D8"/>
                </a:solidFill>
                <a:latin typeface="Chonburi"/>
                <a:ea typeface="Chonburi"/>
                <a:cs typeface="Chonburi"/>
                <a:sym typeface="Chonburi"/>
              </a:rPr>
              <a:t>ขั้นที่1</a:t>
            </a:r>
            <a:r>
              <a:rPr lang="en-US" sz="3036">
                <a:solidFill>
                  <a:srgbClr val="4169D8"/>
                </a:solidFill>
                <a:latin typeface="Chonburi"/>
                <a:ea typeface="Chonburi"/>
                <a:cs typeface="Chonburi"/>
                <a:sym typeface="Chonburi"/>
              </a:rPr>
              <a:t> User ทำเอกสารขออนุมัติงบประมาณ ขออนุมัติเบิกจ่ายในระบบ SMART OFFICE และแนบใบสำคัญรับเงินของหัวหน้าโครงการฯ</a:t>
            </a:r>
          </a:p>
          <a:p>
            <a:pPr algn="l">
              <a:lnSpc>
                <a:spcPts val="5070"/>
              </a:lnSpc>
            </a:pPr>
            <a:r>
              <a:rPr lang="en-US" sz="3036" u="sng">
                <a:solidFill>
                  <a:srgbClr val="4169D8"/>
                </a:solidFill>
                <a:latin typeface="Chonburi"/>
                <a:ea typeface="Chonburi"/>
                <a:cs typeface="Chonburi"/>
                <a:sym typeface="Chonburi"/>
              </a:rPr>
              <a:t>ขั้นที่2</a:t>
            </a:r>
            <a:r>
              <a:rPr lang="en-US" sz="3036">
                <a:solidFill>
                  <a:srgbClr val="4169D8"/>
                </a:solidFill>
                <a:latin typeface="Chonburi"/>
                <a:ea typeface="Chonburi"/>
                <a:cs typeface="Chonburi"/>
                <a:sym typeface="Chonburi"/>
              </a:rPr>
              <a:t> การเงินเปิดโครงการในระบบ ONESTOPSERVICE</a:t>
            </a:r>
          </a:p>
          <a:p>
            <a:pPr algn="l">
              <a:lnSpc>
                <a:spcPts val="5070"/>
              </a:lnSpc>
            </a:pPr>
            <a:r>
              <a:rPr lang="en-US" sz="3036" u="sng">
                <a:solidFill>
                  <a:srgbClr val="4169D8"/>
                </a:solidFill>
                <a:latin typeface="Chonburi"/>
                <a:ea typeface="Chonburi"/>
                <a:cs typeface="Chonburi"/>
                <a:sym typeface="Chonburi"/>
              </a:rPr>
              <a:t>ขั้นที่3</a:t>
            </a:r>
            <a:r>
              <a:rPr lang="en-US" sz="3036">
                <a:solidFill>
                  <a:srgbClr val="4169D8"/>
                </a:solidFill>
                <a:latin typeface="Chonburi"/>
                <a:ea typeface="Chonburi"/>
                <a:cs typeface="Chonburi"/>
                <a:sym typeface="Chonburi"/>
              </a:rPr>
              <a:t> User ทำเอกสารยืมเงิน หรือเบิกจ่ายในระบบ  ONESTOPSERVICE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8448" y="3668431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36382" y="-859388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7572480" y="-433884"/>
            <a:ext cx="3143040" cy="19161776"/>
            <a:chOff x="0" y="0"/>
            <a:chExt cx="1170741" cy="7137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741" cy="7137509"/>
            </a:xfrm>
            <a:custGeom>
              <a:avLst/>
              <a:gdLst/>
              <a:ahLst/>
              <a:cxnLst/>
              <a:rect l="l" t="t" r="r" b="b"/>
              <a:pathLst>
                <a:path w="1170741" h="7137509">
                  <a:moveTo>
                    <a:pt x="0" y="0"/>
                  </a:moveTo>
                  <a:lnTo>
                    <a:pt x="1170741" y="0"/>
                  </a:lnTo>
                  <a:lnTo>
                    <a:pt x="1170741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0741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36382" y="8196453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447790" y="1695710"/>
            <a:ext cx="6895580" cy="689558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9"/>
              <a:stretch>
                <a:fillRect l="-20287" r="-3008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82383" y="8196453"/>
            <a:ext cx="3746715" cy="3746715"/>
          </a:xfrm>
          <a:custGeom>
            <a:avLst/>
            <a:gdLst/>
            <a:ahLst/>
            <a:cxnLst/>
            <a:rect l="l" t="t" r="r" b="b"/>
            <a:pathLst>
              <a:path w="3746715" h="3746715">
                <a:moveTo>
                  <a:pt x="0" y="0"/>
                </a:moveTo>
                <a:lnTo>
                  <a:pt x="3746715" y="0"/>
                </a:lnTo>
                <a:lnTo>
                  <a:pt x="3746715" y="3746715"/>
                </a:lnTo>
                <a:lnTo>
                  <a:pt x="0" y="3746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7750" y="852095"/>
            <a:ext cx="1687231" cy="1687231"/>
          </a:xfrm>
          <a:custGeom>
            <a:avLst/>
            <a:gdLst/>
            <a:ahLst/>
            <a:cxnLst/>
            <a:rect l="l" t="t" r="r" b="b"/>
            <a:pathLst>
              <a:path w="1687231" h="1687231">
                <a:moveTo>
                  <a:pt x="0" y="0"/>
                </a:moveTo>
                <a:lnTo>
                  <a:pt x="1687231" y="0"/>
                </a:lnTo>
                <a:lnTo>
                  <a:pt x="1687231" y="1687230"/>
                </a:lnTo>
                <a:lnTo>
                  <a:pt x="0" y="168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47790" y="326680"/>
            <a:ext cx="11524716" cy="209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5"/>
              </a:lnSpc>
            </a:pPr>
            <a:r>
              <a:rPr lang="en-US" sz="18356">
                <a:solidFill>
                  <a:srgbClr val="4169D8"/>
                </a:solidFill>
                <a:latin typeface="JS Chanok"/>
                <a:ea typeface="JS Chanok"/>
                <a:cs typeface="JS Chanok"/>
                <a:sym typeface="JS Chanok"/>
              </a:rPr>
              <a:t>การเบิกจ่ายแบบใหม่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051625" y="5625666"/>
            <a:ext cx="1687231" cy="1687231"/>
          </a:xfrm>
          <a:custGeom>
            <a:avLst/>
            <a:gdLst/>
            <a:ahLst/>
            <a:cxnLst/>
            <a:rect l="l" t="t" r="r" b="b"/>
            <a:pathLst>
              <a:path w="1687231" h="1687231">
                <a:moveTo>
                  <a:pt x="0" y="0"/>
                </a:moveTo>
                <a:lnTo>
                  <a:pt x="1687230" y="0"/>
                </a:lnTo>
                <a:lnTo>
                  <a:pt x="1687230" y="1687231"/>
                </a:lnTo>
                <a:lnTo>
                  <a:pt x="0" y="168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AD1D73-4801-486F-873D-DF6F52B5C18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367"/>
          <a:stretch/>
        </p:blipFill>
        <p:spPr>
          <a:xfrm>
            <a:off x="3604422" y="1984719"/>
            <a:ext cx="11804973" cy="79756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8448" y="3668431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36382" y="-859388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7572480" y="-433884"/>
            <a:ext cx="3143040" cy="19161776"/>
            <a:chOff x="0" y="0"/>
            <a:chExt cx="1170741" cy="7137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741" cy="7137509"/>
            </a:xfrm>
            <a:custGeom>
              <a:avLst/>
              <a:gdLst/>
              <a:ahLst/>
              <a:cxnLst/>
              <a:rect l="l" t="t" r="r" b="b"/>
              <a:pathLst>
                <a:path w="1170741" h="7137509">
                  <a:moveTo>
                    <a:pt x="0" y="0"/>
                  </a:moveTo>
                  <a:lnTo>
                    <a:pt x="1170741" y="0"/>
                  </a:lnTo>
                  <a:lnTo>
                    <a:pt x="1170741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0741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36382" y="8196453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447790" y="1695710"/>
            <a:ext cx="6895580" cy="689558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9"/>
              <a:stretch>
                <a:fillRect l="-20287" r="-3008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82383" y="8196453"/>
            <a:ext cx="3746715" cy="3746715"/>
          </a:xfrm>
          <a:custGeom>
            <a:avLst/>
            <a:gdLst/>
            <a:ahLst/>
            <a:cxnLst/>
            <a:rect l="l" t="t" r="r" b="b"/>
            <a:pathLst>
              <a:path w="3746715" h="3746715">
                <a:moveTo>
                  <a:pt x="0" y="0"/>
                </a:moveTo>
                <a:lnTo>
                  <a:pt x="3746715" y="0"/>
                </a:lnTo>
                <a:lnTo>
                  <a:pt x="3746715" y="3746715"/>
                </a:lnTo>
                <a:lnTo>
                  <a:pt x="0" y="3746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7750" y="852095"/>
            <a:ext cx="1687231" cy="1687231"/>
          </a:xfrm>
          <a:custGeom>
            <a:avLst/>
            <a:gdLst/>
            <a:ahLst/>
            <a:cxnLst/>
            <a:rect l="l" t="t" r="r" b="b"/>
            <a:pathLst>
              <a:path w="1687231" h="1687231">
                <a:moveTo>
                  <a:pt x="0" y="0"/>
                </a:moveTo>
                <a:lnTo>
                  <a:pt x="1687231" y="0"/>
                </a:lnTo>
                <a:lnTo>
                  <a:pt x="1687231" y="1687230"/>
                </a:lnTo>
                <a:lnTo>
                  <a:pt x="0" y="168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47790" y="326680"/>
            <a:ext cx="11524716" cy="209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5"/>
              </a:lnSpc>
            </a:pPr>
            <a:r>
              <a:rPr lang="en-US" sz="18356">
                <a:solidFill>
                  <a:srgbClr val="4169D8"/>
                </a:solidFill>
                <a:latin typeface="JS Chanok"/>
                <a:ea typeface="JS Chanok"/>
                <a:cs typeface="JS Chanok"/>
                <a:sym typeface="JS Chanok"/>
              </a:rPr>
              <a:t>การเบิกจ่ายแบบใหม่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051625" y="5625666"/>
            <a:ext cx="1687231" cy="1687231"/>
          </a:xfrm>
          <a:custGeom>
            <a:avLst/>
            <a:gdLst/>
            <a:ahLst/>
            <a:cxnLst/>
            <a:rect l="l" t="t" r="r" b="b"/>
            <a:pathLst>
              <a:path w="1687231" h="1687231">
                <a:moveTo>
                  <a:pt x="0" y="0"/>
                </a:moveTo>
                <a:lnTo>
                  <a:pt x="1687230" y="0"/>
                </a:lnTo>
                <a:lnTo>
                  <a:pt x="1687230" y="1687231"/>
                </a:lnTo>
                <a:lnTo>
                  <a:pt x="0" y="168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4F29DF-DA9A-4E65-B198-AC6D2AAEBF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0373" y="1866900"/>
            <a:ext cx="6372896" cy="87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8448" y="3668431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36382" y="-859388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7572480" y="-433884"/>
            <a:ext cx="3143040" cy="19161776"/>
            <a:chOff x="0" y="0"/>
            <a:chExt cx="1170741" cy="7137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741" cy="7137509"/>
            </a:xfrm>
            <a:custGeom>
              <a:avLst/>
              <a:gdLst/>
              <a:ahLst/>
              <a:cxnLst/>
              <a:rect l="l" t="t" r="r" b="b"/>
              <a:pathLst>
                <a:path w="1170741" h="7137509">
                  <a:moveTo>
                    <a:pt x="0" y="0"/>
                  </a:moveTo>
                  <a:lnTo>
                    <a:pt x="1170741" y="0"/>
                  </a:lnTo>
                  <a:lnTo>
                    <a:pt x="1170741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0741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36382" y="8196453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447790" y="1695710"/>
            <a:ext cx="6895580" cy="689558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9"/>
              <a:stretch>
                <a:fillRect l="-20287" r="-3008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82383" y="8196453"/>
            <a:ext cx="3746715" cy="3746715"/>
          </a:xfrm>
          <a:custGeom>
            <a:avLst/>
            <a:gdLst/>
            <a:ahLst/>
            <a:cxnLst/>
            <a:rect l="l" t="t" r="r" b="b"/>
            <a:pathLst>
              <a:path w="3746715" h="3746715">
                <a:moveTo>
                  <a:pt x="0" y="0"/>
                </a:moveTo>
                <a:lnTo>
                  <a:pt x="3746715" y="0"/>
                </a:lnTo>
                <a:lnTo>
                  <a:pt x="3746715" y="3746715"/>
                </a:lnTo>
                <a:lnTo>
                  <a:pt x="0" y="3746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7750" y="852095"/>
            <a:ext cx="1687231" cy="1687231"/>
          </a:xfrm>
          <a:custGeom>
            <a:avLst/>
            <a:gdLst/>
            <a:ahLst/>
            <a:cxnLst/>
            <a:rect l="l" t="t" r="r" b="b"/>
            <a:pathLst>
              <a:path w="1687231" h="1687231">
                <a:moveTo>
                  <a:pt x="0" y="0"/>
                </a:moveTo>
                <a:lnTo>
                  <a:pt x="1687231" y="0"/>
                </a:lnTo>
                <a:lnTo>
                  <a:pt x="1687231" y="1687230"/>
                </a:lnTo>
                <a:lnTo>
                  <a:pt x="0" y="168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47790" y="326680"/>
            <a:ext cx="11524716" cy="209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5"/>
              </a:lnSpc>
            </a:pPr>
            <a:r>
              <a:rPr lang="en-US" sz="18356">
                <a:solidFill>
                  <a:srgbClr val="4169D8"/>
                </a:solidFill>
                <a:latin typeface="JS Chanok"/>
                <a:ea typeface="JS Chanok"/>
                <a:cs typeface="JS Chanok"/>
                <a:sym typeface="JS Chanok"/>
              </a:rPr>
              <a:t>การเบิกจ่ายแบบใหม่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051625" y="5625666"/>
            <a:ext cx="1687231" cy="1687231"/>
          </a:xfrm>
          <a:custGeom>
            <a:avLst/>
            <a:gdLst/>
            <a:ahLst/>
            <a:cxnLst/>
            <a:rect l="l" t="t" r="r" b="b"/>
            <a:pathLst>
              <a:path w="1687231" h="1687231">
                <a:moveTo>
                  <a:pt x="0" y="0"/>
                </a:moveTo>
                <a:lnTo>
                  <a:pt x="1687230" y="0"/>
                </a:lnTo>
                <a:lnTo>
                  <a:pt x="1687230" y="1687231"/>
                </a:lnTo>
                <a:lnTo>
                  <a:pt x="0" y="168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3A5A36-A8AD-4992-87AC-11AD67D5C8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7146" y="1927161"/>
            <a:ext cx="7215525" cy="8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4397" y="201237"/>
            <a:ext cx="14329872" cy="234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9"/>
              </a:lnSpc>
            </a:pPr>
            <a:r>
              <a:rPr lang="en-US" sz="9999">
                <a:solidFill>
                  <a:srgbClr val="FFFFFF"/>
                </a:solidFill>
                <a:latin typeface="JS Chanok"/>
                <a:ea typeface="JS Chanok"/>
                <a:cs typeface="JS Chanok"/>
                <a:sym typeface="JS Chanok"/>
              </a:rPr>
              <a:t>ตัวอย่างกรณีที่ 2 ใบสำคัญรับเงิน</a:t>
            </a:r>
          </a:p>
          <a:p>
            <a:pPr marL="0" lvl="0" indent="0" algn="ctr">
              <a:lnSpc>
                <a:spcPts val="8899"/>
              </a:lnSpc>
            </a:pPr>
            <a:r>
              <a:rPr lang="en-US" sz="9999">
                <a:solidFill>
                  <a:srgbClr val="FFFFFF"/>
                </a:solidFill>
                <a:latin typeface="JS Chanok"/>
                <a:ea typeface="JS Chanok"/>
                <a:cs typeface="JS Chanok"/>
                <a:sym typeface="JS Chanok"/>
              </a:rPr>
              <a:t>เงินอุดหนุนจ่าย SMART OFFICE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840210" y="1695710"/>
            <a:ext cx="6895580" cy="68955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44177" r="-6198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3447790" y="1695710"/>
            <a:ext cx="6895580" cy="68955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20287" r="-30088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3970649" y="8275475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9635" y="-912755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94502" y="2482428"/>
            <a:ext cx="7498996" cy="7804572"/>
          </a:xfrm>
          <a:custGeom>
            <a:avLst/>
            <a:gdLst/>
            <a:ahLst/>
            <a:cxnLst/>
            <a:rect l="l" t="t" r="r" b="b"/>
            <a:pathLst>
              <a:path w="7498996" h="7804572">
                <a:moveTo>
                  <a:pt x="0" y="0"/>
                </a:moveTo>
                <a:lnTo>
                  <a:pt x="7498996" y="0"/>
                </a:lnTo>
                <a:lnTo>
                  <a:pt x="7498996" y="7804572"/>
                </a:lnTo>
                <a:lnTo>
                  <a:pt x="0" y="7804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7572480" y="-433884"/>
            <a:ext cx="3143040" cy="19161776"/>
            <a:chOff x="0" y="0"/>
            <a:chExt cx="1170741" cy="71375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741" cy="7137509"/>
            </a:xfrm>
            <a:custGeom>
              <a:avLst/>
              <a:gdLst/>
              <a:ahLst/>
              <a:cxnLst/>
              <a:rect l="l" t="t" r="r" b="b"/>
              <a:pathLst>
                <a:path w="1170741" h="7137509">
                  <a:moveTo>
                    <a:pt x="0" y="0"/>
                  </a:moveTo>
                  <a:lnTo>
                    <a:pt x="1170741" y="0"/>
                  </a:lnTo>
                  <a:lnTo>
                    <a:pt x="1170741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70741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572480" y="-8552188"/>
            <a:ext cx="3143040" cy="19161776"/>
            <a:chOff x="0" y="0"/>
            <a:chExt cx="1170741" cy="71375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0741" cy="7137509"/>
            </a:xfrm>
            <a:custGeom>
              <a:avLst/>
              <a:gdLst/>
              <a:ahLst/>
              <a:cxnLst/>
              <a:rect l="l" t="t" r="r" b="b"/>
              <a:pathLst>
                <a:path w="1170741" h="7137509">
                  <a:moveTo>
                    <a:pt x="0" y="0"/>
                  </a:moveTo>
                  <a:lnTo>
                    <a:pt x="1170741" y="0"/>
                  </a:lnTo>
                  <a:lnTo>
                    <a:pt x="1170741" y="7137509"/>
                  </a:lnTo>
                  <a:lnTo>
                    <a:pt x="0" y="7137509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0741" cy="7175608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211232" y="8186928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9"/>
                </a:lnTo>
                <a:lnTo>
                  <a:pt x="0" y="295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57029" y="4868954"/>
            <a:ext cx="5413060" cy="541306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5"/>
              <a:stretch>
                <a:fillRect l="-19124" r="-3125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2706530" y="1766276"/>
            <a:ext cx="5413060" cy="54130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5"/>
              <a:stretch>
                <a:fillRect l="-20287" r="-30088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5655554" y="3307010"/>
            <a:ext cx="11603746" cy="325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5000">
                <a:solidFill>
                  <a:srgbClr val="4169D8"/>
                </a:solidFill>
                <a:latin typeface="JS Chanok"/>
                <a:ea typeface="JS Chanok"/>
                <a:cs typeface="JS Chanok"/>
                <a:sym typeface="JS Chanok"/>
              </a:rPr>
              <a:t>ทะเบียนส่งเอกสาร และติดตามเอกสาร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328948" y="6214117"/>
            <a:ext cx="7787183" cy="1086267"/>
            <a:chOff x="0" y="0"/>
            <a:chExt cx="2913383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13383" cy="406400"/>
            </a:xfrm>
            <a:custGeom>
              <a:avLst/>
              <a:gdLst/>
              <a:ahLst/>
              <a:cxnLst/>
              <a:rect l="l" t="t" r="r" b="b"/>
              <a:pathLst>
                <a:path w="2913383" h="406400">
                  <a:moveTo>
                    <a:pt x="2710183" y="0"/>
                  </a:moveTo>
                  <a:cubicBezTo>
                    <a:pt x="2822407" y="0"/>
                    <a:pt x="2913383" y="90976"/>
                    <a:pt x="2913383" y="203200"/>
                  </a:cubicBezTo>
                  <a:cubicBezTo>
                    <a:pt x="2913383" y="315424"/>
                    <a:pt x="2822407" y="406400"/>
                    <a:pt x="27101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4169D8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91338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544473" y="6454037"/>
            <a:ext cx="7369402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b="1">
                <a:solidFill>
                  <a:srgbClr val="4169D8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ปี2568</a:t>
            </a:r>
          </a:p>
        </p:txBody>
      </p:sp>
      <p:sp>
        <p:nvSpPr>
          <p:cNvPr id="19" name="Freeform 19"/>
          <p:cNvSpPr/>
          <p:nvPr/>
        </p:nvSpPr>
        <p:spPr>
          <a:xfrm>
            <a:off x="981075" y="-2257630"/>
            <a:ext cx="5291805" cy="5291805"/>
          </a:xfrm>
          <a:custGeom>
            <a:avLst/>
            <a:gdLst/>
            <a:ahLst/>
            <a:cxnLst/>
            <a:rect l="l" t="t" r="r" b="b"/>
            <a:pathLst>
              <a:path w="5291805" h="5291805">
                <a:moveTo>
                  <a:pt x="0" y="0"/>
                </a:moveTo>
                <a:lnTo>
                  <a:pt x="5291805" y="0"/>
                </a:lnTo>
                <a:lnTo>
                  <a:pt x="5291805" y="5291805"/>
                </a:lnTo>
                <a:lnTo>
                  <a:pt x="0" y="52918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004629" y="6927633"/>
            <a:ext cx="4566742" cy="4566742"/>
          </a:xfrm>
          <a:custGeom>
            <a:avLst/>
            <a:gdLst/>
            <a:ahLst/>
            <a:cxnLst/>
            <a:rect l="l" t="t" r="r" b="b"/>
            <a:pathLst>
              <a:path w="4566742" h="4566742">
                <a:moveTo>
                  <a:pt x="0" y="0"/>
                </a:moveTo>
                <a:lnTo>
                  <a:pt x="4566742" y="0"/>
                </a:lnTo>
                <a:lnTo>
                  <a:pt x="4566742" y="4566741"/>
                </a:lnTo>
                <a:lnTo>
                  <a:pt x="0" y="45667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244597" y="3256317"/>
            <a:ext cx="1774386" cy="1774386"/>
          </a:xfrm>
          <a:custGeom>
            <a:avLst/>
            <a:gdLst/>
            <a:ahLst/>
            <a:cxnLst/>
            <a:rect l="l" t="t" r="r" b="b"/>
            <a:pathLst>
              <a:path w="1774386" h="1774386">
                <a:moveTo>
                  <a:pt x="0" y="0"/>
                </a:moveTo>
                <a:lnTo>
                  <a:pt x="1774386" y="0"/>
                </a:lnTo>
                <a:lnTo>
                  <a:pt x="1774386" y="1774385"/>
                </a:lnTo>
                <a:lnTo>
                  <a:pt x="0" y="17743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900261" y="9220529"/>
            <a:ext cx="2132943" cy="2132943"/>
          </a:xfrm>
          <a:custGeom>
            <a:avLst/>
            <a:gdLst/>
            <a:ahLst/>
            <a:cxnLst/>
            <a:rect l="l" t="t" r="r" b="b"/>
            <a:pathLst>
              <a:path w="2132943" h="2132943">
                <a:moveTo>
                  <a:pt x="0" y="0"/>
                </a:moveTo>
                <a:lnTo>
                  <a:pt x="2132943" y="0"/>
                </a:lnTo>
                <a:lnTo>
                  <a:pt x="2132943" y="2132942"/>
                </a:lnTo>
                <a:lnTo>
                  <a:pt x="0" y="21329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36382" y="-859388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62" b="-1536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4889714" y="-5543050"/>
            <a:ext cx="8277757" cy="21373100"/>
            <a:chOff x="0" y="0"/>
            <a:chExt cx="3083355" cy="7961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3355" cy="7961197"/>
            </a:xfrm>
            <a:custGeom>
              <a:avLst/>
              <a:gdLst/>
              <a:ahLst/>
              <a:cxnLst/>
              <a:rect l="l" t="t" r="r" b="b"/>
              <a:pathLst>
                <a:path w="3083355" h="7961197">
                  <a:moveTo>
                    <a:pt x="0" y="0"/>
                  </a:moveTo>
                  <a:lnTo>
                    <a:pt x="3083355" y="0"/>
                  </a:lnTo>
                  <a:lnTo>
                    <a:pt x="3083355" y="7961197"/>
                  </a:lnTo>
                  <a:lnTo>
                    <a:pt x="0" y="7961197"/>
                  </a:lnTo>
                  <a:close/>
                </a:path>
              </a:pathLst>
            </a:custGeom>
            <a:solidFill>
              <a:srgbClr val="4169D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83355" cy="7999297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73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90917" y="5825111"/>
            <a:ext cx="3117716" cy="2950139"/>
          </a:xfrm>
          <a:custGeom>
            <a:avLst/>
            <a:gdLst/>
            <a:ahLst/>
            <a:cxnLst/>
            <a:rect l="l" t="t" r="r" b="b"/>
            <a:pathLst>
              <a:path w="3117716" h="2950139">
                <a:moveTo>
                  <a:pt x="0" y="0"/>
                </a:moveTo>
                <a:lnTo>
                  <a:pt x="3117716" y="0"/>
                </a:lnTo>
                <a:lnTo>
                  <a:pt x="3117716" y="2950138"/>
                </a:lnTo>
                <a:lnTo>
                  <a:pt x="0" y="295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75272" y="5785529"/>
            <a:ext cx="5424070" cy="68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46"/>
              </a:lnSpc>
            </a:pPr>
            <a:r>
              <a:rPr lang="en-US" sz="6057" b="1">
                <a:solidFill>
                  <a:srgbClr val="FFFFFF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ติดตามเอกสาร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46672" y="3422758"/>
            <a:ext cx="56526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4"/>
              </a:lnSpc>
            </a:pPr>
            <a:r>
              <a:rPr lang="en-US" sz="2499" u="sng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  <a:hlinkClick r:id="rId5" tooltip="https://forms.gle/aVufJgwJuiaNNsGx8"/>
              </a:rPr>
              <a:t>https://forms.gle/aVufJgwJuiaNNsGx8 </a:t>
            </a:r>
          </a:p>
        </p:txBody>
      </p:sp>
      <p:sp>
        <p:nvSpPr>
          <p:cNvPr id="9" name="Freeform 9"/>
          <p:cNvSpPr/>
          <p:nvPr/>
        </p:nvSpPr>
        <p:spPr>
          <a:xfrm>
            <a:off x="9028593" y="3849009"/>
            <a:ext cx="5929177" cy="5929177"/>
          </a:xfrm>
          <a:custGeom>
            <a:avLst/>
            <a:gdLst/>
            <a:ahLst/>
            <a:cxnLst/>
            <a:rect l="l" t="t" r="r" b="b"/>
            <a:pathLst>
              <a:path w="5929177" h="5929177">
                <a:moveTo>
                  <a:pt x="0" y="0"/>
                </a:moveTo>
                <a:lnTo>
                  <a:pt x="5929177" y="0"/>
                </a:lnTo>
                <a:lnTo>
                  <a:pt x="5929177" y="5929177"/>
                </a:lnTo>
                <a:lnTo>
                  <a:pt x="0" y="59291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06471" y="1285896"/>
            <a:ext cx="3924279" cy="3924279"/>
          </a:xfrm>
          <a:custGeom>
            <a:avLst/>
            <a:gdLst/>
            <a:ahLst/>
            <a:cxnLst/>
            <a:rect l="l" t="t" r="r" b="b"/>
            <a:pathLst>
              <a:path w="3924279" h="3924279">
                <a:moveTo>
                  <a:pt x="0" y="0"/>
                </a:moveTo>
                <a:lnTo>
                  <a:pt x="3924279" y="0"/>
                </a:lnTo>
                <a:lnTo>
                  <a:pt x="3924279" y="3924279"/>
                </a:lnTo>
                <a:lnTo>
                  <a:pt x="0" y="3924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137279" y="5998307"/>
            <a:ext cx="6568143" cy="656814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10"/>
              <a:stretch>
                <a:fillRect l="-34072" r="-16302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3726221" y="-2279450"/>
            <a:ext cx="6568143" cy="65681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10"/>
              <a:stretch>
                <a:fillRect l="-34072" r="-16302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11604068" y="1961927"/>
            <a:ext cx="1668851" cy="1668851"/>
          </a:xfrm>
          <a:custGeom>
            <a:avLst/>
            <a:gdLst/>
            <a:ahLst/>
            <a:cxnLst/>
            <a:rect l="l" t="t" r="r" b="b"/>
            <a:pathLst>
              <a:path w="1668851" h="1668851">
                <a:moveTo>
                  <a:pt x="0" y="0"/>
                </a:moveTo>
                <a:lnTo>
                  <a:pt x="1668850" y="0"/>
                </a:lnTo>
                <a:lnTo>
                  <a:pt x="1668850" y="1668850"/>
                </a:lnTo>
                <a:lnTo>
                  <a:pt x="0" y="1668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746672" y="2152427"/>
            <a:ext cx="5652670" cy="129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46"/>
              </a:lnSpc>
            </a:pPr>
            <a:r>
              <a:rPr lang="en-US" sz="6057" b="1">
                <a:solidFill>
                  <a:srgbClr val="FFFFFF"/>
                </a:solidFill>
                <a:latin typeface="Asangha SemiExpanded Bold"/>
                <a:ea typeface="Asangha SemiExpanded Bold"/>
                <a:cs typeface="Asangha SemiExpanded Bold"/>
                <a:sym typeface="Asangha SemiExpanded Bold"/>
              </a:rPr>
              <a:t>ฟอร์มสำหรับส่งเอกสาร</a:t>
            </a:r>
          </a:p>
        </p:txBody>
      </p:sp>
      <p:sp>
        <p:nvSpPr>
          <p:cNvPr id="17" name="Freeform 17"/>
          <p:cNvSpPr/>
          <p:nvPr/>
        </p:nvSpPr>
        <p:spPr>
          <a:xfrm rot="8750171">
            <a:off x="8497377" y="-298566"/>
            <a:ext cx="1062432" cy="4520986"/>
          </a:xfrm>
          <a:custGeom>
            <a:avLst/>
            <a:gdLst/>
            <a:ahLst/>
            <a:cxnLst/>
            <a:rect l="l" t="t" r="r" b="b"/>
            <a:pathLst>
              <a:path w="1062432" h="4520986">
                <a:moveTo>
                  <a:pt x="0" y="0"/>
                </a:moveTo>
                <a:lnTo>
                  <a:pt x="1062432" y="0"/>
                </a:lnTo>
                <a:lnTo>
                  <a:pt x="1062432" y="4520986"/>
                </a:lnTo>
                <a:lnTo>
                  <a:pt x="0" y="452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6360">
            <a:off x="526259" y="3990487"/>
            <a:ext cx="2242610" cy="2306025"/>
          </a:xfrm>
          <a:custGeom>
            <a:avLst/>
            <a:gdLst/>
            <a:ahLst/>
            <a:cxnLst/>
            <a:rect l="l" t="t" r="r" b="b"/>
            <a:pathLst>
              <a:path w="2242610" h="2306025">
                <a:moveTo>
                  <a:pt x="0" y="0"/>
                </a:moveTo>
                <a:lnTo>
                  <a:pt x="2242610" y="0"/>
                </a:lnTo>
                <a:lnTo>
                  <a:pt x="2242610" y="2306026"/>
                </a:lnTo>
                <a:lnTo>
                  <a:pt x="0" y="23060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28725" y="6553423"/>
            <a:ext cx="717061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4"/>
              </a:lnSpc>
            </a:pPr>
            <a:r>
              <a:rPr lang="en-US" sz="2499" u="sng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  <a:hlinkClick r:id="rId17" tooltip="https://url.in.th/GjAbi"/>
              </a:rPr>
              <a:t>https://url.in.th/GjAbi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123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Chonburi</vt:lpstr>
      <vt:lpstr>Calibri</vt:lpstr>
      <vt:lpstr>Asangha SemiExpanded Bold</vt:lpstr>
      <vt:lpstr>JS Chanok</vt:lpstr>
      <vt:lpstr>Karnchang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สีเทา ไทยโมเดิร์น อาหารไทย พรีเซนเทชั่น</dc:title>
  <cp:lastModifiedBy>JONGLAK SOMRANG</cp:lastModifiedBy>
  <cp:revision>2</cp:revision>
  <dcterms:created xsi:type="dcterms:W3CDTF">2006-08-16T00:00:00Z</dcterms:created>
  <dcterms:modified xsi:type="dcterms:W3CDTF">2024-11-18T02:23:09Z</dcterms:modified>
  <dc:identifier>DAGUXEb0Vhw</dc:identifier>
</cp:coreProperties>
</file>